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83496-6141-544D-9484-D308917EC0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1143B7-8A7D-4D49-9BA5-146E99EF1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8960A-BDC6-7D45-B44A-2BC86A1E0961}"/>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BCA54C69-4353-164D-B721-EC4C22BA2B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6B7924-11E5-5946-B50A-5571D4ED2BAA}"/>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144906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B720C-4393-F94D-94C9-5A3EA28351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B77735-5B86-CF42-B8B6-D8D410335E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A4C2B2-5071-0847-B57A-50E89425258A}"/>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8D01A9D0-9B26-1441-A396-CAEC502C9F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DE158-33F1-ED48-9561-48896A9C9A21}"/>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430152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5A2A26-062D-4644-B5FF-46EACFE469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6D88B3-EF8F-EA44-B597-EA41667331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0E808-6DB9-DD41-85B5-6242DF8D6A4B}"/>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2CE6DD2F-8E36-004B-827D-86BC8CB48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DF2E96-1E8A-1248-B63E-CCF1287B4219}"/>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87079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CECA-63B2-A245-8BD5-47230C306F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5493A0-30A2-D047-B3A3-3C89F7C23D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2CBA71-73FF-CF4C-924F-79EFE9DF57B6}"/>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65EEC404-B845-5B41-BE81-08D8898C81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3567E-C408-0E44-92E7-D49D267E2F2B}"/>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2089611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6B72D-38FB-9842-8A64-4334966F19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0ED9CB-2AFD-F146-B4E9-016EEBA8C8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ECA62C-1227-C040-B2D9-A53C7CF61A0C}"/>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D8E17EB2-7B1F-CF4B-B479-43286229E8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30DC77-1877-3A44-BFBE-C88C17932732}"/>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030173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DB56-C0C6-4E4F-8240-EAF3554B8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881D8-DFA7-9445-82EB-E6709C839D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34F21D-5635-C240-89C6-4F74C0604B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DFE49F-8BA8-7D49-BAEB-B4ACC243C7C8}"/>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6" name="Footer Placeholder 5">
            <a:extLst>
              <a:ext uri="{FF2B5EF4-FFF2-40B4-BE49-F238E27FC236}">
                <a16:creationId xmlns:a16="http://schemas.microsoft.com/office/drawing/2014/main" id="{9746B071-0EF5-964F-8BDF-41DB8D83CF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480A42-C50D-7848-9A39-E5299B67658F}"/>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99225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7E849-3428-8F43-803F-0E505FBB7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664D8D-BFA0-A14C-A580-0A480140AC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771765-C876-4840-BC64-B89EC3C83E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C2A1DB-11DE-0749-B805-3C7D502A5E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B29560-CB9D-5B4F-A06E-5F9F85D3BA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F130D0-6E83-CF43-9091-378ED3D4C50A}"/>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8" name="Footer Placeholder 7">
            <a:extLst>
              <a:ext uri="{FF2B5EF4-FFF2-40B4-BE49-F238E27FC236}">
                <a16:creationId xmlns:a16="http://schemas.microsoft.com/office/drawing/2014/main" id="{E2E9C1F9-2569-2B4F-BE86-9192BC767E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2026CB-2AF3-6D4A-9719-8DFF156EA99E}"/>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617729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5B877-CAE2-8244-A825-A2BA1FB51A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EC1F01-0387-E845-8364-A52DB87FE293}"/>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4" name="Footer Placeholder 3">
            <a:extLst>
              <a:ext uri="{FF2B5EF4-FFF2-40B4-BE49-F238E27FC236}">
                <a16:creationId xmlns:a16="http://schemas.microsoft.com/office/drawing/2014/main" id="{13318EBE-0F28-A043-9B96-308CEB7029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56BAFF-D80E-EB4A-AD86-B1141C17D257}"/>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203544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5DD309-0968-7844-B3BA-95B25B6109C2}"/>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3" name="Footer Placeholder 2">
            <a:extLst>
              <a:ext uri="{FF2B5EF4-FFF2-40B4-BE49-F238E27FC236}">
                <a16:creationId xmlns:a16="http://schemas.microsoft.com/office/drawing/2014/main" id="{2E8658BB-4F7C-4142-9485-53FEED17EAC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A82F2E-863E-4948-9D1E-BC87B2DAF791}"/>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240648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47164-CB81-8648-A745-25F35AD17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0AB923-86DE-6545-AF0A-29B716711A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7E1E16-832F-3547-B76A-06AD8D649C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85670E-3ACB-BF49-84DE-F5994259D8A4}"/>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6" name="Footer Placeholder 5">
            <a:extLst>
              <a:ext uri="{FF2B5EF4-FFF2-40B4-BE49-F238E27FC236}">
                <a16:creationId xmlns:a16="http://schemas.microsoft.com/office/drawing/2014/main" id="{F3A5953B-F7CE-0C42-8579-0D55F31188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C34EB8-187B-DA4C-8FE2-79C31E3CBB88}"/>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950933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C945-0BCF-F94B-999F-E173CD6DFF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1485F5-5C35-8D4E-AA00-1BA3FBFA77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33F4E6-6236-434F-94B6-AE46857E24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798693-96AD-7D4E-8B62-746D30D1DF85}"/>
              </a:ext>
            </a:extLst>
          </p:cNvPr>
          <p:cNvSpPr>
            <a:spLocks noGrp="1"/>
          </p:cNvSpPr>
          <p:nvPr>
            <p:ph type="dt" sz="half" idx="10"/>
          </p:nvPr>
        </p:nvSpPr>
        <p:spPr/>
        <p:txBody>
          <a:bodyPr/>
          <a:lstStyle/>
          <a:p>
            <a:fld id="{4B5DA2DF-BDF8-7643-9C8C-38C4055A73B4}" type="datetimeFigureOut">
              <a:rPr lang="en-US" smtClean="0"/>
              <a:t>5/18/2020</a:t>
            </a:fld>
            <a:endParaRPr lang="en-US"/>
          </a:p>
        </p:txBody>
      </p:sp>
      <p:sp>
        <p:nvSpPr>
          <p:cNvPr id="6" name="Footer Placeholder 5">
            <a:extLst>
              <a:ext uri="{FF2B5EF4-FFF2-40B4-BE49-F238E27FC236}">
                <a16:creationId xmlns:a16="http://schemas.microsoft.com/office/drawing/2014/main" id="{14417094-9355-154D-9595-4EC36D6F3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0707C-9387-E94C-9DD5-9CACFB7826BB}"/>
              </a:ext>
            </a:extLst>
          </p:cNvPr>
          <p:cNvSpPr>
            <a:spLocks noGrp="1"/>
          </p:cNvSpPr>
          <p:nvPr>
            <p:ph type="sldNum" sz="quarter" idx="12"/>
          </p:nvPr>
        </p:nvSpPr>
        <p:spPr/>
        <p:txBody>
          <a:bodyPr/>
          <a:lstStyle/>
          <a:p>
            <a:fld id="{5FA74260-1B9B-174B-AE18-805544B832A5}" type="slidenum">
              <a:rPr lang="en-US" smtClean="0"/>
              <a:t>‹#›</a:t>
            </a:fld>
            <a:endParaRPr lang="en-US"/>
          </a:p>
        </p:txBody>
      </p:sp>
    </p:spTree>
    <p:extLst>
      <p:ext uri="{BB962C8B-B14F-4D97-AF65-F5344CB8AC3E}">
        <p14:creationId xmlns:p14="http://schemas.microsoft.com/office/powerpoint/2010/main" val="32234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123966-222D-0D49-8408-675219DE84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2FAB24-1970-5B41-A6C6-F7C1C1CBF4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5024D7-7F71-5E4B-83C0-A308ECABC1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DA2DF-BDF8-7643-9C8C-38C4055A73B4}" type="datetimeFigureOut">
              <a:rPr lang="en-US" smtClean="0"/>
              <a:t>5/18/2020</a:t>
            </a:fld>
            <a:endParaRPr lang="en-US"/>
          </a:p>
        </p:txBody>
      </p:sp>
      <p:sp>
        <p:nvSpPr>
          <p:cNvPr id="5" name="Footer Placeholder 4">
            <a:extLst>
              <a:ext uri="{FF2B5EF4-FFF2-40B4-BE49-F238E27FC236}">
                <a16:creationId xmlns:a16="http://schemas.microsoft.com/office/drawing/2014/main" id="{E1B7EE16-6A04-4346-B8D6-60724A90D3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949532-A5B9-B14B-B455-24B016294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74260-1B9B-174B-AE18-805544B832A5}" type="slidenum">
              <a:rPr lang="en-US" smtClean="0"/>
              <a:t>‹#›</a:t>
            </a:fld>
            <a:endParaRPr lang="en-US"/>
          </a:p>
        </p:txBody>
      </p:sp>
    </p:spTree>
    <p:extLst>
      <p:ext uri="{BB962C8B-B14F-4D97-AF65-F5344CB8AC3E}">
        <p14:creationId xmlns:p14="http://schemas.microsoft.com/office/powerpoint/2010/main" val="110233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2C56A-DCF0-A54F-AA10-15D7572DF50F}"/>
              </a:ext>
            </a:extLst>
          </p:cNvPr>
          <p:cNvSpPr>
            <a:spLocks noGrp="1"/>
          </p:cNvSpPr>
          <p:nvPr>
            <p:ph type="ctrTitle"/>
          </p:nvPr>
        </p:nvSpPr>
        <p:spPr>
          <a:xfrm>
            <a:off x="1524000" y="197069"/>
            <a:ext cx="9995576" cy="2357661"/>
          </a:xfrm>
        </p:spPr>
        <p:txBody>
          <a:bodyPr>
            <a:normAutofit fontScale="90000"/>
          </a:bodyPr>
          <a:lstStyle/>
          <a:p>
            <a:r>
              <a:rPr lang="en-US" altLang="zh-CN" b="1">
                <a:solidFill>
                  <a:schemeClr val="accent2">
                    <a:lumMod val="50000"/>
                  </a:schemeClr>
                </a:solidFill>
              </a:rPr>
              <a:t>Chapter 3</a:t>
            </a:r>
            <a:r>
              <a:rPr lang="zh-CN" altLang="en-US" b="1">
                <a:solidFill>
                  <a:schemeClr val="accent2">
                    <a:lumMod val="50000"/>
                  </a:schemeClr>
                </a:solidFill>
              </a:rPr>
              <a:t> </a:t>
            </a:r>
            <a:br>
              <a:rPr lang="en-US" altLang="zh-CN" b="1">
                <a:solidFill>
                  <a:schemeClr val="accent2">
                    <a:lumMod val="50000"/>
                  </a:schemeClr>
                </a:solidFill>
              </a:rPr>
            </a:br>
            <a:r>
              <a:rPr lang="en-US" altLang="zh-CN" b="1">
                <a:solidFill>
                  <a:schemeClr val="accent2">
                    <a:lumMod val="50000"/>
                  </a:schemeClr>
                </a:solidFill>
              </a:rPr>
              <a:t>Pair of Linear Equations in Two Variables </a:t>
            </a:r>
            <a:endParaRPr lang="en-US" b="1">
              <a:solidFill>
                <a:schemeClr val="accent2">
                  <a:lumMod val="50000"/>
                </a:schemeClr>
              </a:solidFill>
            </a:endParaRPr>
          </a:p>
        </p:txBody>
      </p:sp>
      <p:sp>
        <p:nvSpPr>
          <p:cNvPr id="3" name="Subtitle 2">
            <a:extLst>
              <a:ext uri="{FF2B5EF4-FFF2-40B4-BE49-F238E27FC236}">
                <a16:creationId xmlns:a16="http://schemas.microsoft.com/office/drawing/2014/main" id="{E11214F7-44C6-1944-8D42-18FF6B4A1FB8}"/>
              </a:ext>
            </a:extLst>
          </p:cNvPr>
          <p:cNvSpPr>
            <a:spLocks noGrp="1"/>
          </p:cNvSpPr>
          <p:nvPr>
            <p:ph type="subTitle" idx="1"/>
          </p:nvPr>
        </p:nvSpPr>
        <p:spPr>
          <a:xfrm>
            <a:off x="1523999" y="2973950"/>
            <a:ext cx="9995577" cy="3686981"/>
          </a:xfrm>
        </p:spPr>
        <p:txBody>
          <a:bodyPr>
            <a:normAutofit/>
          </a:bodyPr>
          <a:lstStyle/>
          <a:p>
            <a:pPr algn="l"/>
            <a:r>
              <a:rPr lang="en-US" altLang="zh-CN" sz="2800" b="1">
                <a:solidFill>
                  <a:schemeClr val="accent6">
                    <a:lumMod val="75000"/>
                  </a:schemeClr>
                </a:solidFill>
              </a:rPr>
              <a:t>This</a:t>
            </a:r>
            <a:r>
              <a:rPr lang="zh-CN" altLang="en-US" sz="2800" b="1">
                <a:solidFill>
                  <a:schemeClr val="accent6">
                    <a:lumMod val="75000"/>
                  </a:schemeClr>
                </a:solidFill>
              </a:rPr>
              <a:t> </a:t>
            </a:r>
            <a:r>
              <a:rPr lang="en-US" altLang="zh-CN" sz="2800" b="1">
                <a:solidFill>
                  <a:schemeClr val="accent6">
                    <a:lumMod val="75000"/>
                  </a:schemeClr>
                </a:solidFill>
              </a:rPr>
              <a:t>Presentation contains the following contents </a:t>
            </a:r>
          </a:p>
          <a:p>
            <a:pPr algn="l"/>
            <a:endParaRPr lang="en-US" altLang="zh-CN" sz="2800" b="1">
              <a:solidFill>
                <a:schemeClr val="accent6">
                  <a:lumMod val="75000"/>
                </a:schemeClr>
              </a:solidFill>
            </a:endParaRPr>
          </a:p>
          <a:p>
            <a:pPr marL="342900" indent="-342900" algn="l">
              <a:buFont typeface="Arial" panose="020B0604020202020204" pitchFamily="34" charset="0"/>
              <a:buChar char="•"/>
            </a:pPr>
            <a:r>
              <a:rPr lang="en-US" altLang="zh-CN" sz="2800" b="1">
                <a:solidFill>
                  <a:schemeClr val="accent6">
                    <a:lumMod val="75000"/>
                  </a:schemeClr>
                </a:solidFill>
              </a:rPr>
              <a:t>Introduction of Pair of Lines in Two Variables. </a:t>
            </a:r>
          </a:p>
          <a:p>
            <a:pPr marL="342900" indent="-342900" algn="l">
              <a:buFont typeface="Arial" panose="020B0604020202020204" pitchFamily="34" charset="0"/>
              <a:buChar char="•"/>
            </a:pPr>
            <a:r>
              <a:rPr lang="en-US" altLang="zh-CN" sz="2800" b="1">
                <a:solidFill>
                  <a:schemeClr val="accent6">
                    <a:lumMod val="75000"/>
                  </a:schemeClr>
                </a:solidFill>
              </a:rPr>
              <a:t>Graphical Solution of Pair of Linear Equations.</a:t>
            </a:r>
            <a:r>
              <a:rPr lang="zh-CN" altLang="en-US" sz="2800" b="1">
                <a:solidFill>
                  <a:schemeClr val="accent6">
                    <a:lumMod val="75000"/>
                  </a:schemeClr>
                </a:solidFill>
              </a:rPr>
              <a:t> </a:t>
            </a:r>
            <a:endParaRPr lang="en-US" altLang="zh-CN" sz="2800" b="1">
              <a:solidFill>
                <a:schemeClr val="accent6">
                  <a:lumMod val="75000"/>
                </a:schemeClr>
              </a:solidFill>
            </a:endParaRPr>
          </a:p>
          <a:p>
            <a:pPr marL="342900" indent="-342900" algn="l">
              <a:buFont typeface="Arial" panose="020B0604020202020204" pitchFamily="34" charset="0"/>
              <a:buChar char="•"/>
            </a:pPr>
            <a:r>
              <a:rPr lang="en-US" altLang="zh-CN" sz="2800" b="1">
                <a:solidFill>
                  <a:schemeClr val="accent6">
                    <a:lumMod val="75000"/>
                  </a:schemeClr>
                </a:solidFill>
              </a:rPr>
              <a:t>Conditions for Different kinds of lines and their Solution. </a:t>
            </a:r>
          </a:p>
        </p:txBody>
      </p:sp>
    </p:spTree>
    <p:extLst>
      <p:ext uri="{BB962C8B-B14F-4D97-AF65-F5344CB8AC3E}">
        <p14:creationId xmlns:p14="http://schemas.microsoft.com/office/powerpoint/2010/main" val="2094541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8DC0EB-934F-8D4D-ABBB-E890EDF94241}"/>
              </a:ext>
            </a:extLst>
          </p:cNvPr>
          <p:cNvSpPr>
            <a:spLocks noGrp="1"/>
          </p:cNvSpPr>
          <p:nvPr>
            <p:ph idx="1"/>
          </p:nvPr>
        </p:nvSpPr>
        <p:spPr>
          <a:xfrm>
            <a:off x="354485" y="340518"/>
            <a:ext cx="11666722" cy="6176963"/>
          </a:xfrm>
        </p:spPr>
        <p:txBody>
          <a:bodyPr/>
          <a:lstStyle/>
          <a:p>
            <a:pPr marL="0" indent="0" algn="ctr">
              <a:buNone/>
            </a:pPr>
            <a:r>
              <a:rPr lang="zh-CN" altLang="en-US">
                <a:solidFill>
                  <a:schemeClr val="accent1">
                    <a:lumMod val="75000"/>
                  </a:schemeClr>
                </a:solidFill>
              </a:rPr>
              <a:t> </a:t>
            </a:r>
            <a:r>
              <a:rPr lang="en-US" altLang="zh-CN" sz="3200" b="1">
                <a:solidFill>
                  <a:schemeClr val="accent1">
                    <a:lumMod val="75000"/>
                  </a:schemeClr>
                </a:solidFill>
              </a:rPr>
              <a:t>Pair of Linear Equations in Two Variables </a:t>
            </a:r>
          </a:p>
          <a:p>
            <a:pPr marL="0" indent="0" algn="ctr">
              <a:buNone/>
            </a:pPr>
            <a:endParaRPr lang="en-US" altLang="zh-CN" sz="3200" b="1">
              <a:solidFill>
                <a:schemeClr val="accent1">
                  <a:lumMod val="75000"/>
                </a:schemeClr>
              </a:solidFill>
            </a:endParaRPr>
          </a:p>
          <a:p>
            <a:pPr marL="0" indent="0">
              <a:buNone/>
            </a:pPr>
            <a:r>
              <a:rPr lang="en-US" altLang="zh-CN">
                <a:solidFill>
                  <a:schemeClr val="accent1">
                    <a:lumMod val="75000"/>
                  </a:schemeClr>
                </a:solidFill>
              </a:rPr>
              <a:t>As we know that the general form of a linear equation in two variable is </a:t>
            </a:r>
          </a:p>
          <a:p>
            <a:pPr marL="0" indent="0">
              <a:buNone/>
            </a:pPr>
            <a:r>
              <a:rPr lang="zh-CN" altLang="en-US">
                <a:solidFill>
                  <a:schemeClr val="accent1">
                    <a:lumMod val="75000"/>
                  </a:schemeClr>
                </a:solidFill>
              </a:rPr>
              <a:t>         </a:t>
            </a:r>
            <a:r>
              <a:rPr lang="zh-CN" altLang="en-US" b="1">
                <a:solidFill>
                  <a:schemeClr val="accent1">
                    <a:lumMod val="75000"/>
                  </a:schemeClr>
                </a:solidFill>
              </a:rPr>
              <a:t> </a:t>
            </a:r>
            <a:r>
              <a:rPr lang="en-US" altLang="zh-CN" b="1">
                <a:solidFill>
                  <a:schemeClr val="accent1">
                    <a:lumMod val="75000"/>
                  </a:schemeClr>
                </a:solidFill>
              </a:rPr>
              <a:t>ax +</a:t>
            </a:r>
            <a:r>
              <a:rPr lang="zh-CN" altLang="en-US" b="1">
                <a:solidFill>
                  <a:schemeClr val="accent1">
                    <a:lumMod val="75000"/>
                  </a:schemeClr>
                </a:solidFill>
              </a:rPr>
              <a:t> </a:t>
            </a:r>
            <a:r>
              <a:rPr lang="en-US" altLang="zh-CN" b="1">
                <a:solidFill>
                  <a:schemeClr val="accent1">
                    <a:lumMod val="75000"/>
                  </a:schemeClr>
                </a:solidFill>
              </a:rPr>
              <a:t>by</a:t>
            </a:r>
            <a:r>
              <a:rPr lang="zh-CN" altLang="en-US" b="1">
                <a:solidFill>
                  <a:schemeClr val="accent1">
                    <a:lumMod val="75000"/>
                  </a:schemeClr>
                </a:solidFill>
              </a:rPr>
              <a:t> </a:t>
            </a:r>
            <a:r>
              <a:rPr lang="en-US" altLang="zh-CN" b="1">
                <a:solidFill>
                  <a:schemeClr val="accent1">
                    <a:lumMod val="75000"/>
                  </a:schemeClr>
                </a:solidFill>
              </a:rPr>
              <a:t>+</a:t>
            </a:r>
            <a:r>
              <a:rPr lang="zh-CN" altLang="en-US" b="1">
                <a:solidFill>
                  <a:schemeClr val="accent1">
                    <a:lumMod val="75000"/>
                  </a:schemeClr>
                </a:solidFill>
              </a:rPr>
              <a:t> </a:t>
            </a:r>
            <a:r>
              <a:rPr lang="en-US" altLang="zh-CN" b="1">
                <a:solidFill>
                  <a:schemeClr val="accent1">
                    <a:lumMod val="75000"/>
                  </a:schemeClr>
                </a:solidFill>
              </a:rPr>
              <a:t>c =</a:t>
            </a:r>
            <a:r>
              <a:rPr lang="zh-CN" altLang="en-US" b="1">
                <a:solidFill>
                  <a:schemeClr val="accent1">
                    <a:lumMod val="75000"/>
                  </a:schemeClr>
                </a:solidFill>
              </a:rPr>
              <a:t> </a:t>
            </a:r>
            <a:r>
              <a:rPr lang="en-US" altLang="zh-CN">
                <a:solidFill>
                  <a:schemeClr val="accent1">
                    <a:lumMod val="75000"/>
                  </a:schemeClr>
                </a:solidFill>
              </a:rPr>
              <a:t>0</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where a, </a:t>
            </a:r>
            <a:r>
              <a:rPr lang="zh-CN" altLang="en-US">
                <a:solidFill>
                  <a:schemeClr val="accent1">
                    <a:lumMod val="75000"/>
                  </a:schemeClr>
                </a:solidFill>
              </a:rPr>
              <a:t> </a:t>
            </a:r>
            <a:r>
              <a:rPr lang="en-US" altLang="zh-CN">
                <a:solidFill>
                  <a:schemeClr val="accent1">
                    <a:lumMod val="75000"/>
                  </a:schemeClr>
                </a:solidFill>
              </a:rPr>
              <a:t>b, and c are real numbers and a</a:t>
            </a:r>
            <a:r>
              <a:rPr lang="en-US" altLang="zh-CN" baseline="30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30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not equal to zero i. e a not equal to zero </a:t>
            </a:r>
          </a:p>
          <a:p>
            <a:pPr marL="0" indent="0">
              <a:buNone/>
            </a:pPr>
            <a:r>
              <a:rPr lang="en-US" altLang="zh-CN">
                <a:solidFill>
                  <a:schemeClr val="accent1">
                    <a:lumMod val="75000"/>
                  </a:schemeClr>
                </a:solidFill>
              </a:rPr>
              <a:t>This can be converted into the pair of linear equations as </a:t>
            </a:r>
          </a:p>
          <a:p>
            <a:pPr marL="0" indent="0">
              <a:buNone/>
            </a:pPr>
            <a:r>
              <a:rPr lang="zh-CN" altLang="en-US">
                <a:solidFill>
                  <a:schemeClr val="accent1">
                    <a:lumMod val="75000"/>
                  </a:schemeClr>
                </a:solidFill>
              </a:rPr>
              <a:t>          </a:t>
            </a:r>
            <a:r>
              <a:rPr lang="en-US" altLang="zh-CN" b="1">
                <a:solidFill>
                  <a:schemeClr val="accent1">
                    <a:lumMod val="75000"/>
                  </a:schemeClr>
                </a:solidFill>
              </a:rPr>
              <a:t>a</a:t>
            </a:r>
            <a:r>
              <a:rPr lang="en-US" altLang="zh-CN" b="1" baseline="-25000">
                <a:solidFill>
                  <a:schemeClr val="accent1">
                    <a:lumMod val="75000"/>
                  </a:schemeClr>
                </a:solidFill>
              </a:rPr>
              <a:t>1</a:t>
            </a:r>
            <a:r>
              <a:rPr lang="zh-CN" altLang="en-US" b="1" baseline="-25000">
                <a:solidFill>
                  <a:schemeClr val="accent1">
                    <a:lumMod val="75000"/>
                  </a:schemeClr>
                </a:solidFill>
              </a:rPr>
              <a:t> </a:t>
            </a:r>
            <a:r>
              <a:rPr lang="en-US" altLang="zh-CN" b="1">
                <a:solidFill>
                  <a:schemeClr val="accent1">
                    <a:lumMod val="75000"/>
                  </a:schemeClr>
                </a:solidFill>
              </a:rPr>
              <a:t>x +</a:t>
            </a:r>
            <a:r>
              <a:rPr lang="zh-CN" altLang="en-US" b="1">
                <a:solidFill>
                  <a:schemeClr val="accent1">
                    <a:lumMod val="75000"/>
                  </a:schemeClr>
                </a:solidFill>
              </a:rPr>
              <a:t> </a:t>
            </a:r>
            <a:r>
              <a:rPr lang="en-US" altLang="zh-CN" b="1">
                <a:solidFill>
                  <a:schemeClr val="accent1">
                    <a:lumMod val="75000"/>
                  </a:schemeClr>
                </a:solidFill>
              </a:rPr>
              <a:t>b</a:t>
            </a:r>
            <a:r>
              <a:rPr lang="en-US" altLang="zh-CN" b="1" baseline="-25000">
                <a:solidFill>
                  <a:schemeClr val="accent1">
                    <a:lumMod val="75000"/>
                  </a:schemeClr>
                </a:solidFill>
              </a:rPr>
              <a:t>1</a:t>
            </a:r>
            <a:r>
              <a:rPr lang="zh-CN" altLang="en-US" b="1">
                <a:solidFill>
                  <a:schemeClr val="accent1">
                    <a:lumMod val="75000"/>
                  </a:schemeClr>
                </a:solidFill>
              </a:rPr>
              <a:t> </a:t>
            </a:r>
            <a:r>
              <a:rPr lang="en-US" altLang="zh-CN" b="1">
                <a:solidFill>
                  <a:schemeClr val="accent1">
                    <a:lumMod val="75000"/>
                  </a:schemeClr>
                </a:solidFill>
              </a:rPr>
              <a:t>y +</a:t>
            </a:r>
            <a:r>
              <a:rPr lang="zh-CN" altLang="en-US" b="1">
                <a:solidFill>
                  <a:schemeClr val="accent1">
                    <a:lumMod val="75000"/>
                  </a:schemeClr>
                </a:solidFill>
              </a:rPr>
              <a:t> </a:t>
            </a:r>
            <a:r>
              <a:rPr lang="en-US" altLang="zh-CN" b="1">
                <a:solidFill>
                  <a:schemeClr val="accent1">
                    <a:lumMod val="75000"/>
                  </a:schemeClr>
                </a:solidFill>
              </a:rPr>
              <a:t>c</a:t>
            </a:r>
            <a:r>
              <a:rPr lang="en-US" altLang="zh-CN" b="1" baseline="-25000">
                <a:solidFill>
                  <a:schemeClr val="accent1">
                    <a:lumMod val="75000"/>
                  </a:schemeClr>
                </a:solidFill>
              </a:rPr>
              <a:t>1</a:t>
            </a:r>
            <a:r>
              <a:rPr lang="en-US" altLang="zh-CN" b="1">
                <a:solidFill>
                  <a:schemeClr val="accent1">
                    <a:lumMod val="75000"/>
                  </a:schemeClr>
                </a:solidFill>
              </a:rPr>
              <a:t> =0</a:t>
            </a:r>
            <a:r>
              <a:rPr lang="zh-CN" altLang="en-US" b="1">
                <a:solidFill>
                  <a:schemeClr val="accent1">
                    <a:lumMod val="75000"/>
                  </a:schemeClr>
                </a:solidFill>
              </a:rPr>
              <a:t> </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where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1</a:t>
            </a:r>
            <a:r>
              <a:rPr lang="zh-CN" altLang="en-US" baseline="-25000">
                <a:solidFill>
                  <a:schemeClr val="accent1">
                    <a:lumMod val="75000"/>
                  </a:schemeClr>
                </a:solidFill>
              </a:rPr>
              <a:t> </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and c are real numbers and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not equal to zero. </a:t>
            </a:r>
            <a:r>
              <a:rPr lang="zh-CN" altLang="en-US">
                <a:solidFill>
                  <a:schemeClr val="accent1">
                    <a:lumMod val="75000"/>
                  </a:schemeClr>
                </a:solidFill>
              </a:rPr>
              <a:t> </a:t>
            </a:r>
            <a:endParaRPr lang="en-US" altLang="zh-CN">
              <a:solidFill>
                <a:schemeClr val="accent1">
                  <a:lumMod val="75000"/>
                </a:schemeClr>
              </a:solidFill>
            </a:endParaRPr>
          </a:p>
          <a:p>
            <a:pPr marL="0" indent="0">
              <a:buNone/>
            </a:pPr>
            <a:r>
              <a:rPr lang="zh-CN" altLang="en-US">
                <a:solidFill>
                  <a:schemeClr val="accent1">
                    <a:lumMod val="75000"/>
                  </a:schemeClr>
                </a:solidFill>
              </a:rPr>
              <a:t>          </a:t>
            </a:r>
            <a:r>
              <a:rPr lang="en-US" altLang="zh-CN" b="1">
                <a:solidFill>
                  <a:schemeClr val="accent1">
                    <a:lumMod val="75000"/>
                  </a:schemeClr>
                </a:solidFill>
              </a:rPr>
              <a:t>a</a:t>
            </a:r>
            <a:r>
              <a:rPr lang="en-US" altLang="zh-CN" b="1" baseline="-25000">
                <a:solidFill>
                  <a:schemeClr val="accent1">
                    <a:lumMod val="75000"/>
                  </a:schemeClr>
                </a:solidFill>
              </a:rPr>
              <a:t>2</a:t>
            </a:r>
            <a:r>
              <a:rPr lang="zh-CN" altLang="en-US" b="1">
                <a:solidFill>
                  <a:schemeClr val="accent1">
                    <a:lumMod val="75000"/>
                  </a:schemeClr>
                </a:solidFill>
              </a:rPr>
              <a:t> </a:t>
            </a:r>
            <a:r>
              <a:rPr lang="en-US" altLang="zh-CN" b="1">
                <a:solidFill>
                  <a:schemeClr val="accent1">
                    <a:lumMod val="75000"/>
                  </a:schemeClr>
                </a:solidFill>
              </a:rPr>
              <a:t>x +</a:t>
            </a:r>
            <a:r>
              <a:rPr lang="zh-CN" altLang="en-US" b="1">
                <a:solidFill>
                  <a:schemeClr val="accent1">
                    <a:lumMod val="75000"/>
                  </a:schemeClr>
                </a:solidFill>
              </a:rPr>
              <a:t> </a:t>
            </a:r>
            <a:r>
              <a:rPr lang="en-US" altLang="zh-CN" b="1">
                <a:solidFill>
                  <a:schemeClr val="accent1">
                    <a:lumMod val="75000"/>
                  </a:schemeClr>
                </a:solidFill>
              </a:rPr>
              <a:t>b</a:t>
            </a:r>
            <a:r>
              <a:rPr lang="en-US" altLang="zh-CN" b="1" baseline="-25000">
                <a:solidFill>
                  <a:schemeClr val="accent1">
                    <a:lumMod val="75000"/>
                  </a:schemeClr>
                </a:solidFill>
              </a:rPr>
              <a:t>2</a:t>
            </a:r>
            <a:r>
              <a:rPr lang="zh-CN" altLang="en-US" b="1">
                <a:solidFill>
                  <a:schemeClr val="accent1">
                    <a:lumMod val="75000"/>
                  </a:schemeClr>
                </a:solidFill>
              </a:rPr>
              <a:t> </a:t>
            </a:r>
            <a:r>
              <a:rPr lang="en-US" altLang="zh-CN" b="1">
                <a:solidFill>
                  <a:schemeClr val="accent1">
                    <a:lumMod val="75000"/>
                  </a:schemeClr>
                </a:solidFill>
              </a:rPr>
              <a:t>y +</a:t>
            </a:r>
            <a:r>
              <a:rPr lang="zh-CN" altLang="en-US" b="1">
                <a:solidFill>
                  <a:schemeClr val="accent1">
                    <a:lumMod val="75000"/>
                  </a:schemeClr>
                </a:solidFill>
              </a:rPr>
              <a:t> </a:t>
            </a:r>
            <a:r>
              <a:rPr lang="en-US" altLang="zh-CN" b="1">
                <a:solidFill>
                  <a:schemeClr val="accent1">
                    <a:lumMod val="75000"/>
                  </a:schemeClr>
                </a:solidFill>
              </a:rPr>
              <a:t>c</a:t>
            </a:r>
            <a:r>
              <a:rPr lang="en-US" altLang="zh-CN" b="1" baseline="-25000">
                <a:solidFill>
                  <a:schemeClr val="accent1">
                    <a:lumMod val="75000"/>
                  </a:schemeClr>
                </a:solidFill>
              </a:rPr>
              <a:t>2</a:t>
            </a:r>
            <a:r>
              <a:rPr lang="en-US" altLang="zh-CN" b="1">
                <a:solidFill>
                  <a:schemeClr val="accent1">
                    <a:lumMod val="75000"/>
                  </a:schemeClr>
                </a:solidFill>
              </a:rPr>
              <a:t> =</a:t>
            </a:r>
            <a:r>
              <a:rPr lang="zh-CN" altLang="en-US" b="1">
                <a:solidFill>
                  <a:schemeClr val="accent1">
                    <a:lumMod val="75000"/>
                  </a:schemeClr>
                </a:solidFill>
              </a:rPr>
              <a:t> </a:t>
            </a:r>
            <a:r>
              <a:rPr lang="en-US" altLang="zh-CN" b="1">
                <a:solidFill>
                  <a:schemeClr val="accent1">
                    <a:lumMod val="75000"/>
                  </a:schemeClr>
                </a:solidFill>
              </a:rPr>
              <a:t>0</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where a</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and c are real numbers </a:t>
            </a:r>
            <a:r>
              <a:rPr lang="zh-CN" altLang="en-US">
                <a:solidFill>
                  <a:schemeClr val="accent1">
                    <a:lumMod val="75000"/>
                  </a:schemeClr>
                </a:solidFill>
              </a:rPr>
              <a:t> </a:t>
            </a:r>
            <a:r>
              <a:rPr lang="en-US" altLang="zh-CN">
                <a:solidFill>
                  <a:schemeClr val="accent1">
                    <a:lumMod val="75000"/>
                  </a:schemeClr>
                </a:solidFill>
              </a:rPr>
              <a:t>and a</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not equal to zero. </a:t>
            </a:r>
            <a:r>
              <a:rPr lang="zh-CN" altLang="en-US">
                <a:solidFill>
                  <a:schemeClr val="accent1">
                    <a:lumMod val="75000"/>
                  </a:schemeClr>
                </a:solidFill>
              </a:rPr>
              <a:t> </a:t>
            </a:r>
            <a:endParaRPr lang="en-US" altLang="zh-CN">
              <a:solidFill>
                <a:schemeClr val="accent1">
                  <a:lumMod val="75000"/>
                </a:schemeClr>
              </a:solidFill>
            </a:endParaRPr>
          </a:p>
          <a:p>
            <a:pPr marL="0" indent="0">
              <a:buNone/>
            </a:pPr>
            <a:r>
              <a:rPr lang="en-US" altLang="zh-CN">
                <a:solidFill>
                  <a:schemeClr val="accent1">
                    <a:lumMod val="75000"/>
                  </a:schemeClr>
                </a:solidFill>
              </a:rPr>
              <a:t>Example :</a:t>
            </a:r>
            <a:r>
              <a:rPr lang="zh-CN" altLang="en-US">
                <a:solidFill>
                  <a:schemeClr val="accent1">
                    <a:lumMod val="75000"/>
                  </a:schemeClr>
                </a:solidFill>
              </a:rPr>
              <a:t> </a:t>
            </a:r>
            <a:r>
              <a:rPr lang="en-US" altLang="zh-CN">
                <a:solidFill>
                  <a:schemeClr val="accent1">
                    <a:lumMod val="75000"/>
                  </a:schemeClr>
                </a:solidFill>
              </a:rPr>
              <a:t>2x +</a:t>
            </a:r>
            <a:r>
              <a:rPr lang="zh-CN" altLang="en-US">
                <a:solidFill>
                  <a:schemeClr val="accent1">
                    <a:lumMod val="75000"/>
                  </a:schemeClr>
                </a:solidFill>
              </a:rPr>
              <a:t> </a:t>
            </a:r>
            <a:r>
              <a:rPr lang="en-US" altLang="zh-CN">
                <a:solidFill>
                  <a:schemeClr val="accent1">
                    <a:lumMod val="75000"/>
                  </a:schemeClr>
                </a:solidFill>
              </a:rPr>
              <a:t>3y =</a:t>
            </a:r>
            <a:r>
              <a:rPr lang="zh-CN" altLang="en-US">
                <a:solidFill>
                  <a:schemeClr val="accent1">
                    <a:lumMod val="75000"/>
                  </a:schemeClr>
                </a:solidFill>
              </a:rPr>
              <a:t> </a:t>
            </a:r>
            <a:r>
              <a:rPr lang="en-US" altLang="zh-CN">
                <a:solidFill>
                  <a:schemeClr val="accent1">
                    <a:lumMod val="75000"/>
                  </a:schemeClr>
                </a:solidFill>
              </a:rPr>
              <a:t>16</a:t>
            </a:r>
            <a:r>
              <a:rPr lang="zh-CN" altLang="en-US">
                <a:solidFill>
                  <a:schemeClr val="accent1">
                    <a:lumMod val="75000"/>
                  </a:schemeClr>
                </a:solidFill>
              </a:rPr>
              <a:t>  </a:t>
            </a:r>
            <a:r>
              <a:rPr lang="en-US" altLang="zh-CN">
                <a:solidFill>
                  <a:schemeClr val="accent1">
                    <a:lumMod val="75000"/>
                  </a:schemeClr>
                </a:solidFill>
              </a:rPr>
              <a:t>and </a:t>
            </a:r>
            <a:r>
              <a:rPr lang="zh-CN" altLang="en-US">
                <a:solidFill>
                  <a:schemeClr val="accent1">
                    <a:lumMod val="75000"/>
                  </a:schemeClr>
                </a:solidFill>
              </a:rPr>
              <a:t> </a:t>
            </a:r>
            <a:r>
              <a:rPr lang="en-US" altLang="zh-CN">
                <a:solidFill>
                  <a:schemeClr val="accent1">
                    <a:lumMod val="75000"/>
                  </a:schemeClr>
                </a:solidFill>
              </a:rPr>
              <a:t>4x –</a:t>
            </a:r>
            <a:r>
              <a:rPr lang="zh-CN" altLang="en-US">
                <a:solidFill>
                  <a:schemeClr val="accent1">
                    <a:lumMod val="75000"/>
                  </a:schemeClr>
                </a:solidFill>
              </a:rPr>
              <a:t> </a:t>
            </a:r>
            <a:r>
              <a:rPr lang="en-US" altLang="zh-CN">
                <a:solidFill>
                  <a:schemeClr val="accent1">
                    <a:lumMod val="75000"/>
                  </a:schemeClr>
                </a:solidFill>
              </a:rPr>
              <a:t>5y =</a:t>
            </a:r>
            <a:r>
              <a:rPr lang="zh-CN" altLang="en-US">
                <a:solidFill>
                  <a:schemeClr val="accent1">
                    <a:lumMod val="75000"/>
                  </a:schemeClr>
                </a:solidFill>
              </a:rPr>
              <a:t> </a:t>
            </a:r>
            <a:r>
              <a:rPr lang="en-US" altLang="zh-CN">
                <a:solidFill>
                  <a:schemeClr val="accent1">
                    <a:lumMod val="75000"/>
                  </a:schemeClr>
                </a:solidFill>
              </a:rPr>
              <a:t>0</a:t>
            </a:r>
            <a:r>
              <a:rPr lang="zh-CN" altLang="en-US">
                <a:solidFill>
                  <a:schemeClr val="accent1">
                    <a:lumMod val="75000"/>
                  </a:schemeClr>
                </a:solidFill>
              </a:rPr>
              <a:t> </a:t>
            </a:r>
            <a:r>
              <a:rPr lang="en-US" altLang="zh-CN">
                <a:solidFill>
                  <a:schemeClr val="accent1">
                    <a:lumMod val="75000"/>
                  </a:schemeClr>
                </a:solidFill>
              </a:rPr>
              <a:t>are the pair of linear equations in two variables.</a:t>
            </a:r>
            <a:r>
              <a:rPr lang="zh-CN" altLang="en-US">
                <a:solidFill>
                  <a:schemeClr val="accent1">
                    <a:lumMod val="75000"/>
                  </a:schemeClr>
                </a:solidFill>
              </a:rPr>
              <a:t> </a:t>
            </a:r>
            <a:endParaRPr lang="en-US" altLang="zh-CN">
              <a:solidFill>
                <a:schemeClr val="accent1">
                  <a:lumMod val="75000"/>
                </a:schemeClr>
              </a:solidFill>
            </a:endParaRPr>
          </a:p>
          <a:p>
            <a:pPr marL="0" indent="0">
              <a:buNone/>
            </a:pPr>
            <a:endParaRPr lang="en-US" altLang="zh-CN">
              <a:solidFill>
                <a:schemeClr val="accent1">
                  <a:lumMod val="75000"/>
                </a:schemeClr>
              </a:solidFill>
            </a:endParaRPr>
          </a:p>
        </p:txBody>
      </p:sp>
    </p:spTree>
    <p:extLst>
      <p:ext uri="{BB962C8B-B14F-4D97-AF65-F5344CB8AC3E}">
        <p14:creationId xmlns:p14="http://schemas.microsoft.com/office/powerpoint/2010/main" val="2889890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83A3E8-C433-ED4A-8537-B7E7B9B6D475}"/>
              </a:ext>
            </a:extLst>
          </p:cNvPr>
          <p:cNvSpPr>
            <a:spLocks noGrp="1"/>
          </p:cNvSpPr>
          <p:nvPr>
            <p:ph idx="1"/>
          </p:nvPr>
        </p:nvSpPr>
        <p:spPr>
          <a:xfrm>
            <a:off x="175332" y="159495"/>
            <a:ext cx="12016668" cy="6522933"/>
          </a:xfrm>
        </p:spPr>
        <p:txBody>
          <a:bodyPr>
            <a:normAutofit fontScale="92500" lnSpcReduction="10000"/>
          </a:bodyPr>
          <a:lstStyle/>
          <a:p>
            <a:pPr marL="0" indent="0">
              <a:buNone/>
            </a:pPr>
            <a:r>
              <a:rPr lang="en-US" altLang="zh-CN" b="1">
                <a:solidFill>
                  <a:schemeClr val="accent2">
                    <a:lumMod val="50000"/>
                  </a:schemeClr>
                </a:solidFill>
              </a:rPr>
              <a:t>Graphical Method of Solutions of a Pair of Linear Equations :</a:t>
            </a:r>
            <a:r>
              <a:rPr lang="zh-CN" altLang="en-US" b="1">
                <a:solidFill>
                  <a:schemeClr val="accent2">
                    <a:lumMod val="50000"/>
                  </a:schemeClr>
                </a:solidFill>
              </a:rPr>
              <a:t> </a:t>
            </a:r>
            <a:endParaRPr lang="en-US" altLang="zh-CN" b="1">
              <a:solidFill>
                <a:schemeClr val="accent2">
                  <a:lumMod val="50000"/>
                </a:schemeClr>
              </a:solidFill>
            </a:endParaRPr>
          </a:p>
          <a:p>
            <a:pPr marL="0" indent="0">
              <a:buNone/>
            </a:pPr>
            <a:endParaRPr lang="en-US" altLang="zh-CN" b="1">
              <a:solidFill>
                <a:schemeClr val="accent2">
                  <a:lumMod val="50000"/>
                </a:schemeClr>
              </a:solidFill>
            </a:endParaRPr>
          </a:p>
          <a:p>
            <a:pPr marL="0" indent="0">
              <a:buNone/>
            </a:pPr>
            <a:r>
              <a:rPr lang="zh-CN" altLang="en-US">
                <a:solidFill>
                  <a:schemeClr val="accent2">
                    <a:lumMod val="50000"/>
                  </a:schemeClr>
                </a:solidFill>
              </a:rPr>
              <a:t> </a:t>
            </a:r>
            <a:r>
              <a:rPr lang="en-US" altLang="zh-CN">
                <a:solidFill>
                  <a:schemeClr val="accent2">
                    <a:lumMod val="50000"/>
                  </a:schemeClr>
                </a:solidFill>
              </a:rPr>
              <a:t>To find the graphical solutions</a:t>
            </a:r>
            <a:r>
              <a:rPr lang="zh-CN" altLang="en-US">
                <a:solidFill>
                  <a:schemeClr val="accent2">
                    <a:lumMod val="50000"/>
                  </a:schemeClr>
                </a:solidFill>
              </a:rPr>
              <a:t> </a:t>
            </a:r>
            <a:r>
              <a:rPr lang="en-US" altLang="zh-CN">
                <a:solidFill>
                  <a:schemeClr val="accent2">
                    <a:lumMod val="50000"/>
                  </a:schemeClr>
                </a:solidFill>
              </a:rPr>
              <a:t>of a pair of linear equations in two variables,</a:t>
            </a:r>
            <a:r>
              <a:rPr lang="zh-CN" altLang="en-US">
                <a:solidFill>
                  <a:schemeClr val="accent2">
                    <a:lumMod val="50000"/>
                  </a:schemeClr>
                </a:solidFill>
              </a:rPr>
              <a:t> </a:t>
            </a:r>
            <a:r>
              <a:rPr lang="en-US" altLang="zh-CN">
                <a:solidFill>
                  <a:schemeClr val="accent2">
                    <a:lumMod val="50000"/>
                  </a:schemeClr>
                </a:solidFill>
              </a:rPr>
              <a:t>we draw the graph of each of the given linear equations. </a:t>
            </a:r>
            <a:r>
              <a:rPr lang="zh-CN" altLang="en-US">
                <a:solidFill>
                  <a:schemeClr val="accent2">
                    <a:lumMod val="50000"/>
                  </a:schemeClr>
                </a:solidFill>
              </a:rPr>
              <a:t> </a:t>
            </a:r>
            <a:r>
              <a:rPr lang="en-US" altLang="zh-CN">
                <a:solidFill>
                  <a:schemeClr val="accent2">
                    <a:lumMod val="50000"/>
                  </a:schemeClr>
                </a:solidFill>
              </a:rPr>
              <a:t>And the graph will be two straight lines. </a:t>
            </a:r>
            <a:r>
              <a:rPr lang="zh-CN" altLang="en-US">
                <a:solidFill>
                  <a:schemeClr val="accent2">
                    <a:lumMod val="50000"/>
                  </a:schemeClr>
                </a:solidFill>
              </a:rPr>
              <a:t> </a:t>
            </a:r>
            <a:r>
              <a:rPr lang="en-US" altLang="zh-CN">
                <a:solidFill>
                  <a:schemeClr val="accent2">
                    <a:lumMod val="50000"/>
                  </a:schemeClr>
                </a:solidFill>
              </a:rPr>
              <a:t>When these two lines graphed in the same coordinate plane,</a:t>
            </a:r>
            <a:r>
              <a:rPr lang="zh-CN" altLang="en-US">
                <a:solidFill>
                  <a:schemeClr val="accent2">
                    <a:lumMod val="50000"/>
                  </a:schemeClr>
                </a:solidFill>
              </a:rPr>
              <a:t> </a:t>
            </a:r>
            <a:r>
              <a:rPr lang="en-US" altLang="zh-CN">
                <a:solidFill>
                  <a:schemeClr val="accent2">
                    <a:lumMod val="50000"/>
                  </a:schemeClr>
                </a:solidFill>
              </a:rPr>
              <a:t>there are three posiblities.</a:t>
            </a:r>
            <a:r>
              <a:rPr lang="zh-CN" altLang="en-US">
                <a:solidFill>
                  <a:schemeClr val="accent2">
                    <a:lumMod val="50000"/>
                  </a:schemeClr>
                </a:solidFill>
              </a:rPr>
              <a:t> </a:t>
            </a:r>
            <a:endParaRPr lang="en-US" altLang="zh-CN">
              <a:solidFill>
                <a:schemeClr val="accent2">
                  <a:lumMod val="50000"/>
                </a:schemeClr>
              </a:solidFill>
            </a:endParaRPr>
          </a:p>
          <a:p>
            <a:r>
              <a:rPr lang="en-US" altLang="zh-CN">
                <a:solidFill>
                  <a:schemeClr val="accent2">
                    <a:lumMod val="50000"/>
                  </a:schemeClr>
                </a:solidFill>
              </a:rPr>
              <a:t>The pair of lines may intersect at a single point.</a:t>
            </a:r>
            <a:r>
              <a:rPr lang="zh-CN" altLang="en-US">
                <a:solidFill>
                  <a:schemeClr val="accent2">
                    <a:lumMod val="50000"/>
                  </a:schemeClr>
                </a:solidFill>
              </a:rPr>
              <a:t> </a:t>
            </a:r>
            <a:endParaRPr lang="en-US" altLang="zh-CN">
              <a:solidFill>
                <a:schemeClr val="accent2">
                  <a:lumMod val="50000"/>
                </a:schemeClr>
              </a:solidFill>
            </a:endParaRPr>
          </a:p>
          <a:p>
            <a:r>
              <a:rPr lang="en-US" altLang="zh-CN">
                <a:solidFill>
                  <a:schemeClr val="accent2">
                    <a:lumMod val="50000"/>
                  </a:schemeClr>
                </a:solidFill>
              </a:rPr>
              <a:t>The pair of lines may be coincident.</a:t>
            </a:r>
            <a:r>
              <a:rPr lang="zh-CN" altLang="en-US">
                <a:solidFill>
                  <a:schemeClr val="accent2">
                    <a:lumMod val="50000"/>
                  </a:schemeClr>
                </a:solidFill>
              </a:rPr>
              <a:t> </a:t>
            </a:r>
            <a:endParaRPr lang="en-US" altLang="zh-CN">
              <a:solidFill>
                <a:schemeClr val="accent2">
                  <a:lumMod val="50000"/>
                </a:schemeClr>
              </a:solidFill>
            </a:endParaRPr>
          </a:p>
          <a:p>
            <a:r>
              <a:rPr lang="en-US" altLang="zh-CN">
                <a:solidFill>
                  <a:schemeClr val="accent2">
                    <a:lumMod val="50000"/>
                  </a:schemeClr>
                </a:solidFill>
              </a:rPr>
              <a:t>The pair of lines may be parallel.</a:t>
            </a:r>
            <a:r>
              <a:rPr lang="zh-CN" altLang="en-US">
                <a:solidFill>
                  <a:schemeClr val="accent2">
                    <a:lumMod val="50000"/>
                  </a:schemeClr>
                </a:solidFill>
              </a:rPr>
              <a:t>                                                     </a:t>
            </a:r>
            <a:r>
              <a:rPr lang="en-US" altLang="zh-CN">
                <a:solidFill>
                  <a:schemeClr val="accent2">
                    <a:lumMod val="50000"/>
                  </a:schemeClr>
                </a:solidFill>
              </a:rPr>
              <a:t>Y</a:t>
            </a:r>
          </a:p>
          <a:p>
            <a:pPr marL="0" indent="0">
              <a:buNone/>
            </a:pPr>
            <a:r>
              <a:rPr lang="zh-CN" altLang="en-US">
                <a:solidFill>
                  <a:schemeClr val="accent2">
                    <a:lumMod val="50000"/>
                  </a:schemeClr>
                </a:solidFill>
              </a:rPr>
              <a:t>             </a:t>
            </a:r>
            <a:r>
              <a:rPr lang="en-US" altLang="zh-CN">
                <a:solidFill>
                  <a:schemeClr val="accent2">
                    <a:lumMod val="50000"/>
                  </a:schemeClr>
                </a:solidFill>
              </a:rPr>
              <a:t>Y</a:t>
            </a:r>
            <a:r>
              <a:rPr lang="zh-CN" altLang="en-US">
                <a:solidFill>
                  <a:schemeClr val="accent2">
                    <a:lumMod val="50000"/>
                  </a:schemeClr>
                </a:solidFill>
              </a:rPr>
              <a:t>                                         </a:t>
            </a:r>
            <a:r>
              <a:rPr lang="en-US" altLang="zh-CN">
                <a:solidFill>
                  <a:schemeClr val="accent2">
                    <a:lumMod val="50000"/>
                  </a:schemeClr>
                </a:solidFill>
              </a:rPr>
              <a:t>Y </a:t>
            </a:r>
            <a:r>
              <a:rPr lang="zh-CN" altLang="en-US">
                <a:solidFill>
                  <a:schemeClr val="accent2">
                    <a:lumMod val="50000"/>
                  </a:schemeClr>
                </a:solidFill>
              </a:rPr>
              <a:t>                                                                                                 </a:t>
            </a:r>
            <a:r>
              <a:rPr lang="en-US" altLang="zh-CN">
                <a:solidFill>
                  <a:schemeClr val="accent2">
                    <a:lumMod val="50000"/>
                  </a:schemeClr>
                </a:solidFill>
              </a:rPr>
              <a:t>Y</a:t>
            </a:r>
          </a:p>
          <a:p>
            <a:pPr marL="0" indent="0">
              <a:buNone/>
            </a:pPr>
            <a:r>
              <a:rPr lang="zh-CN" altLang="en-US">
                <a:solidFill>
                  <a:schemeClr val="accent2">
                    <a:lumMod val="50000"/>
                  </a:schemeClr>
                </a:solidFill>
              </a:rPr>
              <a:t>                                                                                                        </a:t>
            </a:r>
            <a:endParaRPr lang="en-US" altLang="zh-CN">
              <a:solidFill>
                <a:schemeClr val="accent2">
                  <a:lumMod val="50000"/>
                </a:schemeClr>
              </a:solidFill>
            </a:endParaRPr>
          </a:p>
          <a:p>
            <a:pPr marL="0" indent="0">
              <a:buNone/>
            </a:pPr>
            <a:endParaRPr lang="en-US" altLang="zh-CN">
              <a:solidFill>
                <a:schemeClr val="accent2">
                  <a:lumMod val="50000"/>
                </a:schemeClr>
              </a:solidFill>
            </a:endParaRPr>
          </a:p>
          <a:p>
            <a:pPr marL="0" indent="0">
              <a:buNone/>
            </a:pPr>
            <a:r>
              <a:rPr lang="en-US" altLang="zh-CN">
                <a:solidFill>
                  <a:schemeClr val="accent2">
                    <a:lumMod val="50000"/>
                  </a:schemeClr>
                </a:solidFill>
              </a:rPr>
              <a:t>X'</a:t>
            </a:r>
            <a:r>
              <a:rPr lang="zh-CN" altLang="en-US">
                <a:solidFill>
                  <a:schemeClr val="accent2">
                    <a:lumMod val="50000"/>
                  </a:schemeClr>
                </a:solidFill>
              </a:rPr>
              <a:t>                                 </a:t>
            </a:r>
            <a:r>
              <a:rPr lang="en-US" altLang="zh-CN">
                <a:solidFill>
                  <a:schemeClr val="accent2">
                    <a:lumMod val="50000"/>
                  </a:schemeClr>
                </a:solidFill>
              </a:rPr>
              <a:t>X</a:t>
            </a:r>
            <a:r>
              <a:rPr lang="zh-CN" altLang="en-US">
                <a:solidFill>
                  <a:schemeClr val="accent2">
                    <a:lumMod val="50000"/>
                  </a:schemeClr>
                </a:solidFill>
              </a:rPr>
              <a:t>     </a:t>
            </a:r>
            <a:r>
              <a:rPr lang="en-US" altLang="zh-CN">
                <a:solidFill>
                  <a:schemeClr val="accent2">
                    <a:lumMod val="50000"/>
                  </a:schemeClr>
                </a:solidFill>
              </a:rPr>
              <a:t>X’</a:t>
            </a:r>
            <a:r>
              <a:rPr lang="zh-CN" altLang="en-US">
                <a:solidFill>
                  <a:schemeClr val="accent2">
                    <a:lumMod val="50000"/>
                  </a:schemeClr>
                </a:solidFill>
              </a:rPr>
              <a:t>                              </a:t>
            </a:r>
            <a:r>
              <a:rPr lang="en-US" altLang="zh-CN">
                <a:solidFill>
                  <a:schemeClr val="accent2">
                    <a:lumMod val="50000"/>
                  </a:schemeClr>
                </a:solidFill>
              </a:rPr>
              <a:t>X </a:t>
            </a:r>
            <a:r>
              <a:rPr lang="zh-CN" altLang="en-US">
                <a:solidFill>
                  <a:schemeClr val="accent2">
                    <a:lumMod val="50000"/>
                  </a:schemeClr>
                </a:solidFill>
              </a:rPr>
              <a:t>                   </a:t>
            </a:r>
            <a:r>
              <a:rPr lang="en-US" altLang="zh-CN">
                <a:solidFill>
                  <a:schemeClr val="accent2">
                    <a:lumMod val="50000"/>
                  </a:schemeClr>
                </a:solidFill>
              </a:rPr>
              <a:t>X’</a:t>
            </a:r>
            <a:r>
              <a:rPr lang="zh-CN" altLang="en-US">
                <a:solidFill>
                  <a:schemeClr val="accent2">
                    <a:lumMod val="50000"/>
                  </a:schemeClr>
                </a:solidFill>
              </a:rPr>
              <a:t>                                    </a:t>
            </a:r>
            <a:r>
              <a:rPr lang="en-US" altLang="zh-CN">
                <a:solidFill>
                  <a:schemeClr val="accent2">
                    <a:lumMod val="50000"/>
                  </a:schemeClr>
                </a:solidFill>
              </a:rPr>
              <a:t>X</a:t>
            </a:r>
          </a:p>
          <a:p>
            <a:pPr marL="0" indent="0">
              <a:buNone/>
            </a:pPr>
            <a:endParaRPr lang="en-US" altLang="zh-CN">
              <a:solidFill>
                <a:schemeClr val="accent2">
                  <a:lumMod val="50000"/>
                </a:schemeClr>
              </a:solidFill>
            </a:endParaRPr>
          </a:p>
          <a:p>
            <a:pPr marL="0" indent="0">
              <a:buNone/>
            </a:pPr>
            <a:r>
              <a:rPr lang="zh-CN" altLang="en-US">
                <a:solidFill>
                  <a:schemeClr val="accent2">
                    <a:lumMod val="50000"/>
                  </a:schemeClr>
                </a:solidFill>
              </a:rPr>
              <a:t>                                                                                                                                   </a:t>
            </a:r>
            <a:endParaRPr lang="en-US" altLang="zh-CN">
              <a:solidFill>
                <a:schemeClr val="accent2">
                  <a:lumMod val="50000"/>
                </a:schemeClr>
              </a:solidFill>
            </a:endParaRPr>
          </a:p>
          <a:p>
            <a:pPr marL="0" indent="0">
              <a:buNone/>
            </a:pPr>
            <a:r>
              <a:rPr lang="en-US" altLang="zh-CN">
                <a:solidFill>
                  <a:schemeClr val="accent2">
                    <a:lumMod val="50000"/>
                  </a:schemeClr>
                </a:solidFill>
              </a:rPr>
              <a:t>These are the three posibilities of pair of lines. </a:t>
            </a:r>
            <a:r>
              <a:rPr lang="zh-CN" altLang="en-US">
                <a:solidFill>
                  <a:schemeClr val="accent2">
                    <a:lumMod val="50000"/>
                  </a:schemeClr>
                </a:solidFill>
              </a:rPr>
              <a:t>                              </a:t>
            </a:r>
            <a:r>
              <a:rPr lang="en-US" altLang="zh-CN">
                <a:solidFill>
                  <a:schemeClr val="accent2">
                    <a:lumMod val="50000"/>
                  </a:schemeClr>
                </a:solidFill>
              </a:rPr>
              <a:t>Y'</a:t>
            </a:r>
          </a:p>
          <a:p>
            <a:pPr marL="0" indent="0">
              <a:buNone/>
            </a:pPr>
            <a:endParaRPr lang="en-US" altLang="zh-CN">
              <a:solidFill>
                <a:schemeClr val="accent2">
                  <a:lumMod val="50000"/>
                </a:schemeClr>
              </a:solidFill>
            </a:endParaRPr>
          </a:p>
        </p:txBody>
      </p:sp>
      <p:cxnSp>
        <p:nvCxnSpPr>
          <p:cNvPr id="4" name="Straight Arrow Connector 3">
            <a:extLst>
              <a:ext uri="{FF2B5EF4-FFF2-40B4-BE49-F238E27FC236}">
                <a16:creationId xmlns:a16="http://schemas.microsoft.com/office/drawing/2014/main" id="{76572D12-CEAC-E14E-AA79-CB9877FEB8B0}"/>
              </a:ext>
            </a:extLst>
          </p:cNvPr>
          <p:cNvCxnSpPr>
            <a:cxnSpLocks/>
          </p:cNvCxnSpPr>
          <p:nvPr/>
        </p:nvCxnSpPr>
        <p:spPr>
          <a:xfrm>
            <a:off x="1280232" y="3985451"/>
            <a:ext cx="0" cy="201619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AED4E4A5-5A1D-FA41-A62E-BE20435B7E9E}"/>
              </a:ext>
            </a:extLst>
          </p:cNvPr>
          <p:cNvCxnSpPr>
            <a:cxnSpLocks/>
          </p:cNvCxnSpPr>
          <p:nvPr/>
        </p:nvCxnSpPr>
        <p:spPr>
          <a:xfrm flipV="1">
            <a:off x="602336" y="4964256"/>
            <a:ext cx="2328088" cy="6680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7A8591C-391A-1D4D-A5FF-EDEAAFAE7A3D}"/>
              </a:ext>
            </a:extLst>
          </p:cNvPr>
          <p:cNvCxnSpPr>
            <a:cxnSpLocks/>
          </p:cNvCxnSpPr>
          <p:nvPr/>
        </p:nvCxnSpPr>
        <p:spPr>
          <a:xfrm>
            <a:off x="733812" y="3864163"/>
            <a:ext cx="1496650" cy="16627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CA3AB3-F8AD-8847-8B91-CBB81AD29190}"/>
              </a:ext>
            </a:extLst>
          </p:cNvPr>
          <p:cNvCxnSpPr>
            <a:cxnSpLocks/>
          </p:cNvCxnSpPr>
          <p:nvPr/>
        </p:nvCxnSpPr>
        <p:spPr>
          <a:xfrm flipV="1">
            <a:off x="608406" y="4416135"/>
            <a:ext cx="2033393" cy="9315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372FFD1-9F4B-984B-970D-0FCCC21737B0}"/>
              </a:ext>
            </a:extLst>
          </p:cNvPr>
          <p:cNvCxnSpPr>
            <a:cxnSpLocks/>
          </p:cNvCxnSpPr>
          <p:nvPr/>
        </p:nvCxnSpPr>
        <p:spPr>
          <a:xfrm>
            <a:off x="4531869" y="3864163"/>
            <a:ext cx="0" cy="2200187"/>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F03932DA-35C8-9B49-B529-12ABD499DE23}"/>
              </a:ext>
            </a:extLst>
          </p:cNvPr>
          <p:cNvCxnSpPr>
            <a:cxnSpLocks/>
          </p:cNvCxnSpPr>
          <p:nvPr/>
        </p:nvCxnSpPr>
        <p:spPr>
          <a:xfrm flipV="1">
            <a:off x="3599363" y="5176822"/>
            <a:ext cx="2421766" cy="1405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D79E71F5-0340-474A-9260-05F10EAB9008}"/>
              </a:ext>
            </a:extLst>
          </p:cNvPr>
          <p:cNvCxnSpPr>
            <a:cxnSpLocks/>
          </p:cNvCxnSpPr>
          <p:nvPr/>
        </p:nvCxnSpPr>
        <p:spPr>
          <a:xfrm>
            <a:off x="4110440" y="4049856"/>
            <a:ext cx="1398533" cy="14770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C2642E2-68A5-DF43-8855-0900717AED0C}"/>
              </a:ext>
            </a:extLst>
          </p:cNvPr>
          <p:cNvCxnSpPr>
            <a:cxnSpLocks/>
          </p:cNvCxnSpPr>
          <p:nvPr/>
        </p:nvCxnSpPr>
        <p:spPr>
          <a:xfrm>
            <a:off x="4110440" y="4049856"/>
            <a:ext cx="1792671" cy="19280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DA875F57-D346-B14F-89A0-E110982CA43D}"/>
              </a:ext>
            </a:extLst>
          </p:cNvPr>
          <p:cNvCxnSpPr>
            <a:cxnSpLocks/>
          </p:cNvCxnSpPr>
          <p:nvPr/>
        </p:nvCxnSpPr>
        <p:spPr>
          <a:xfrm>
            <a:off x="8888407" y="3518935"/>
            <a:ext cx="0" cy="245892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9C4285F8-233F-0449-8BFA-681481FBDF6A}"/>
              </a:ext>
            </a:extLst>
          </p:cNvPr>
          <p:cNvCxnSpPr>
            <a:cxnSpLocks/>
          </p:cNvCxnSpPr>
          <p:nvPr/>
        </p:nvCxnSpPr>
        <p:spPr>
          <a:xfrm flipV="1">
            <a:off x="7622358" y="4695526"/>
            <a:ext cx="2637290" cy="1961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7AC1D864-BC4C-6740-9AF8-9129785EA825}"/>
              </a:ext>
            </a:extLst>
          </p:cNvPr>
          <p:cNvCxnSpPr>
            <a:cxnSpLocks/>
          </p:cNvCxnSpPr>
          <p:nvPr/>
        </p:nvCxnSpPr>
        <p:spPr>
          <a:xfrm>
            <a:off x="7911200" y="3578234"/>
            <a:ext cx="1954414" cy="1999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F3CFF39-04E9-CC46-84CA-83BFD13BEC0A}"/>
              </a:ext>
            </a:extLst>
          </p:cNvPr>
          <p:cNvCxnSpPr/>
          <p:nvPr/>
        </p:nvCxnSpPr>
        <p:spPr>
          <a:xfrm>
            <a:off x="8339180" y="3348022"/>
            <a:ext cx="1828800" cy="1828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397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06B38B-3B5F-5B46-9EB4-0BAD799BD844}"/>
              </a:ext>
            </a:extLst>
          </p:cNvPr>
          <p:cNvSpPr>
            <a:spLocks noGrp="1"/>
          </p:cNvSpPr>
          <p:nvPr>
            <p:ph idx="1"/>
          </p:nvPr>
        </p:nvSpPr>
        <p:spPr>
          <a:xfrm>
            <a:off x="193247" y="213241"/>
            <a:ext cx="11487568" cy="6361695"/>
          </a:xfrm>
        </p:spPr>
        <p:txBody>
          <a:bodyPr/>
          <a:lstStyle/>
          <a:p>
            <a:pPr marL="0" indent="0">
              <a:buNone/>
            </a:pPr>
            <a:r>
              <a:rPr lang="en-US" altLang="zh-CN" b="1">
                <a:solidFill>
                  <a:schemeClr val="accent1">
                    <a:lumMod val="75000"/>
                  </a:schemeClr>
                </a:solidFill>
              </a:rPr>
              <a:t>Conditions For Different Kinds of Lines and Solutions</a:t>
            </a:r>
            <a:r>
              <a:rPr lang="en-US" altLang="zh-CN">
                <a:solidFill>
                  <a:schemeClr val="accent1">
                    <a:lumMod val="75000"/>
                  </a:schemeClr>
                </a:solidFill>
              </a:rPr>
              <a:t> :</a:t>
            </a:r>
            <a:r>
              <a:rPr lang="zh-CN" altLang="en-US">
                <a:solidFill>
                  <a:schemeClr val="accent1">
                    <a:lumMod val="75000"/>
                  </a:schemeClr>
                </a:solidFill>
              </a:rPr>
              <a:t> </a:t>
            </a:r>
            <a:endParaRPr lang="en-US" altLang="zh-CN">
              <a:solidFill>
                <a:schemeClr val="accent1">
                  <a:lumMod val="75000"/>
                </a:schemeClr>
              </a:solidFill>
            </a:endParaRPr>
          </a:p>
          <a:p>
            <a:pPr marL="0" indent="0">
              <a:buNone/>
            </a:pPr>
            <a:r>
              <a:rPr lang="en-US" altLang="zh-CN">
                <a:solidFill>
                  <a:schemeClr val="accent1">
                    <a:lumMod val="75000"/>
                  </a:schemeClr>
                </a:solidFill>
              </a:rPr>
              <a:t>With the help of graph we can see the types of lines and their solutions can also be find. Now there are some conditions based on comparing the ratios of coefficients .</a:t>
            </a:r>
            <a:r>
              <a:rPr lang="zh-CN" altLang="en-US">
                <a:solidFill>
                  <a:schemeClr val="accent1">
                    <a:lumMod val="75000"/>
                  </a:schemeClr>
                </a:solidFill>
              </a:rPr>
              <a:t> </a:t>
            </a:r>
            <a:r>
              <a:rPr lang="en-US" altLang="zh-CN">
                <a:solidFill>
                  <a:schemeClr val="accent1">
                    <a:lumMod val="75000"/>
                  </a:schemeClr>
                </a:solidFill>
              </a:rPr>
              <a:t>That is on comparing the ratios of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c</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with a</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and c</a:t>
            </a:r>
            <a:r>
              <a:rPr lang="en-US" altLang="zh-CN" baseline="-25000">
                <a:solidFill>
                  <a:schemeClr val="accent1">
                    <a:lumMod val="75000"/>
                  </a:schemeClr>
                </a:solidFill>
              </a:rPr>
              <a:t>2</a:t>
            </a:r>
            <a:r>
              <a:rPr lang="zh-CN" altLang="en-US">
                <a:solidFill>
                  <a:schemeClr val="accent1">
                    <a:lumMod val="75000"/>
                  </a:schemeClr>
                </a:solidFill>
              </a:rPr>
              <a:t> </a:t>
            </a:r>
            <a:endParaRPr lang="en-US" altLang="zh-CN">
              <a:solidFill>
                <a:schemeClr val="accent1">
                  <a:lumMod val="75000"/>
                </a:schemeClr>
              </a:solidFill>
            </a:endParaRPr>
          </a:p>
          <a:p>
            <a:pPr marL="0" indent="0">
              <a:buNone/>
            </a:pPr>
            <a:r>
              <a:rPr lang="en-US" altLang="zh-CN">
                <a:solidFill>
                  <a:schemeClr val="accent1">
                    <a:lumMod val="75000"/>
                  </a:schemeClr>
                </a:solidFill>
              </a:rPr>
              <a:t>Which are as follofollows:</a:t>
            </a:r>
            <a:r>
              <a:rPr lang="zh-CN" altLang="en-US">
                <a:solidFill>
                  <a:schemeClr val="accent1">
                    <a:lumMod val="75000"/>
                  </a:schemeClr>
                </a:solidFill>
              </a:rPr>
              <a:t> </a:t>
            </a:r>
            <a:endParaRPr lang="en-US" altLang="zh-CN">
              <a:solidFill>
                <a:schemeClr val="accent1">
                  <a:lumMod val="75000"/>
                </a:schemeClr>
              </a:solidFill>
            </a:endParaRPr>
          </a:p>
          <a:p>
            <a:pPr marL="514350" indent="-514350">
              <a:buFont typeface="+mj-lt"/>
              <a:buAutoNum type="arabicPeriod"/>
            </a:pPr>
            <a:r>
              <a:rPr lang="en-US" altLang="zh-CN">
                <a:solidFill>
                  <a:schemeClr val="accent1">
                    <a:lumMod val="75000"/>
                  </a:schemeClr>
                </a:solidFill>
              </a:rPr>
              <a:t>If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a</a:t>
            </a:r>
            <a:r>
              <a:rPr lang="en-US" altLang="zh-CN" baseline="-25000">
                <a:solidFill>
                  <a:schemeClr val="accent1">
                    <a:lumMod val="75000"/>
                  </a:schemeClr>
                </a:solidFill>
              </a:rPr>
              <a:t>2</a:t>
            </a:r>
            <a:r>
              <a:rPr lang="zh-CN" altLang="en-US" baseline="-25000">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c</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c</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then there are </a:t>
            </a:r>
            <a:r>
              <a:rPr lang="zh-CN" altLang="en-US">
                <a:solidFill>
                  <a:schemeClr val="accent1">
                    <a:lumMod val="75000"/>
                  </a:schemeClr>
                </a:solidFill>
              </a:rPr>
              <a:t> </a:t>
            </a:r>
            <a:r>
              <a:rPr lang="en-US" altLang="zh-CN" b="1">
                <a:solidFill>
                  <a:schemeClr val="accent1">
                    <a:lumMod val="75000"/>
                  </a:schemeClr>
                </a:solidFill>
              </a:rPr>
              <a:t>Infinitely many solutions  </a:t>
            </a:r>
            <a:r>
              <a:rPr lang="en-US" altLang="zh-CN">
                <a:solidFill>
                  <a:schemeClr val="accent1">
                    <a:lumMod val="75000"/>
                  </a:schemeClr>
                </a:solidFill>
              </a:rPr>
              <a:t>and</a:t>
            </a:r>
            <a:r>
              <a:rPr lang="zh-CN" altLang="en-US">
                <a:solidFill>
                  <a:schemeClr val="accent1">
                    <a:lumMod val="75000"/>
                  </a:schemeClr>
                </a:solidFill>
              </a:rPr>
              <a:t> </a:t>
            </a:r>
            <a:r>
              <a:rPr lang="en-US" altLang="zh-CN">
                <a:solidFill>
                  <a:schemeClr val="accent1">
                    <a:lumMod val="75000"/>
                  </a:schemeClr>
                </a:solidFill>
              </a:rPr>
              <a:t>the lines are </a:t>
            </a:r>
            <a:r>
              <a:rPr lang="en-US" altLang="zh-CN" b="1">
                <a:solidFill>
                  <a:schemeClr val="accent1">
                    <a:lumMod val="75000"/>
                  </a:schemeClr>
                </a:solidFill>
              </a:rPr>
              <a:t>coincident </a:t>
            </a:r>
            <a:r>
              <a:rPr lang="en-US" altLang="zh-CN">
                <a:solidFill>
                  <a:schemeClr val="accent1">
                    <a:lumMod val="75000"/>
                  </a:schemeClr>
                </a:solidFill>
              </a:rPr>
              <a:t>which  have </a:t>
            </a:r>
            <a:r>
              <a:rPr lang="en-US" altLang="zh-CN" b="1">
                <a:solidFill>
                  <a:schemeClr val="accent1">
                    <a:lumMod val="75000"/>
                  </a:schemeClr>
                </a:solidFill>
              </a:rPr>
              <a:t>consistent pair of lines.</a:t>
            </a:r>
            <a:r>
              <a:rPr lang="zh-CN" altLang="en-US" b="1">
                <a:solidFill>
                  <a:schemeClr val="accent1">
                    <a:lumMod val="75000"/>
                  </a:schemeClr>
                </a:solidFill>
              </a:rPr>
              <a:t> </a:t>
            </a:r>
            <a:endParaRPr lang="en-US" altLang="zh-CN">
              <a:solidFill>
                <a:schemeClr val="accent1">
                  <a:lumMod val="75000"/>
                </a:schemeClr>
              </a:solidFill>
            </a:endParaRPr>
          </a:p>
          <a:p>
            <a:pPr marL="514350" indent="-514350">
              <a:buFont typeface="+mj-lt"/>
              <a:buAutoNum type="arabicPeriod"/>
            </a:pPr>
            <a:r>
              <a:rPr lang="en-US" altLang="zh-CN">
                <a:solidFill>
                  <a:schemeClr val="accent1">
                    <a:lumMod val="75000"/>
                  </a:schemeClr>
                </a:solidFill>
              </a:rPr>
              <a:t>If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a</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not equal to b</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then there is a </a:t>
            </a:r>
            <a:r>
              <a:rPr lang="en-US" altLang="zh-CN" b="1">
                <a:solidFill>
                  <a:schemeClr val="accent1">
                    <a:lumMod val="75000"/>
                  </a:schemeClr>
                </a:solidFill>
              </a:rPr>
              <a:t>unique solution </a:t>
            </a:r>
            <a:r>
              <a:rPr lang="en-US" altLang="zh-CN">
                <a:solidFill>
                  <a:schemeClr val="accent1">
                    <a:lumMod val="75000"/>
                  </a:schemeClr>
                </a:solidFill>
              </a:rPr>
              <a:t>and the lines are </a:t>
            </a:r>
            <a:r>
              <a:rPr lang="en-US" altLang="zh-CN" b="1">
                <a:solidFill>
                  <a:schemeClr val="accent1">
                    <a:lumMod val="75000"/>
                  </a:schemeClr>
                </a:solidFill>
              </a:rPr>
              <a:t>intersecting lines </a:t>
            </a:r>
            <a:r>
              <a:rPr lang="zh-CN" altLang="en-US">
                <a:solidFill>
                  <a:schemeClr val="accent1">
                    <a:lumMod val="75000"/>
                  </a:schemeClr>
                </a:solidFill>
              </a:rPr>
              <a:t> </a:t>
            </a:r>
            <a:r>
              <a:rPr lang="en-US" altLang="zh-CN">
                <a:solidFill>
                  <a:schemeClr val="accent1">
                    <a:lumMod val="75000"/>
                  </a:schemeClr>
                </a:solidFill>
              </a:rPr>
              <a:t>which are </a:t>
            </a:r>
            <a:r>
              <a:rPr lang="en-US" altLang="zh-CN" b="1">
                <a:solidFill>
                  <a:schemeClr val="accent1">
                    <a:lumMod val="75000"/>
                  </a:schemeClr>
                </a:solidFill>
              </a:rPr>
              <a:t>consistent pair of lines. </a:t>
            </a:r>
            <a:r>
              <a:rPr lang="zh-CN" altLang="en-US" b="1">
                <a:solidFill>
                  <a:schemeClr val="accent1">
                    <a:lumMod val="75000"/>
                  </a:schemeClr>
                </a:solidFill>
              </a:rPr>
              <a:t> </a:t>
            </a:r>
            <a:endParaRPr lang="en-US" altLang="zh-CN" b="1">
              <a:solidFill>
                <a:schemeClr val="accent1">
                  <a:lumMod val="75000"/>
                </a:schemeClr>
              </a:solidFill>
            </a:endParaRPr>
          </a:p>
          <a:p>
            <a:pPr marL="514350" indent="-514350">
              <a:buFont typeface="+mj-lt"/>
              <a:buAutoNum type="arabicPeriod"/>
            </a:pPr>
            <a:r>
              <a:rPr lang="en-US" altLang="zh-CN">
                <a:solidFill>
                  <a:schemeClr val="accent1">
                    <a:lumMod val="75000"/>
                  </a:schemeClr>
                </a:solidFill>
              </a:rPr>
              <a:t>If a</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a</a:t>
            </a:r>
            <a:r>
              <a:rPr lang="en-US" altLang="zh-CN" baseline="-25000">
                <a:solidFill>
                  <a:schemeClr val="accent1">
                    <a:lumMod val="75000"/>
                  </a:schemeClr>
                </a:solidFill>
              </a:rPr>
              <a:t>2</a:t>
            </a:r>
            <a:r>
              <a:rPr lang="zh-CN" altLang="en-US" baseline="-25000">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b</a:t>
            </a:r>
            <a:r>
              <a:rPr lang="en-US" altLang="zh-CN" baseline="-25000">
                <a:solidFill>
                  <a:schemeClr val="accent1">
                    <a:lumMod val="75000"/>
                  </a:schemeClr>
                </a:solidFill>
              </a:rPr>
              <a:t>2</a:t>
            </a:r>
            <a:r>
              <a:rPr lang="zh-CN" altLang="en-US" baseline="-25000">
                <a:solidFill>
                  <a:schemeClr val="accent1">
                    <a:lumMod val="75000"/>
                  </a:schemeClr>
                </a:solidFill>
              </a:rPr>
              <a:t> </a:t>
            </a:r>
            <a:r>
              <a:rPr lang="zh-CN" altLang="en-US">
                <a:solidFill>
                  <a:schemeClr val="accent1">
                    <a:lumMod val="75000"/>
                  </a:schemeClr>
                </a:solidFill>
              </a:rPr>
              <a:t> </a:t>
            </a:r>
            <a:r>
              <a:rPr lang="en-US" altLang="zh-CN">
                <a:solidFill>
                  <a:schemeClr val="accent1">
                    <a:lumMod val="75000"/>
                  </a:schemeClr>
                </a:solidFill>
              </a:rPr>
              <a:t>not equal to c</a:t>
            </a:r>
            <a:r>
              <a:rPr lang="en-US" altLang="zh-CN" baseline="-25000">
                <a:solidFill>
                  <a:schemeClr val="accent1">
                    <a:lumMod val="75000"/>
                  </a:schemeClr>
                </a:solidFill>
              </a:rPr>
              <a:t>1</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c</a:t>
            </a:r>
            <a:r>
              <a:rPr lang="en-US" altLang="zh-CN" baseline="-25000">
                <a:solidFill>
                  <a:schemeClr val="accent1">
                    <a:lumMod val="75000"/>
                  </a:schemeClr>
                </a:solidFill>
              </a:rPr>
              <a:t>2</a:t>
            </a:r>
            <a:r>
              <a:rPr lang="zh-CN" altLang="en-US">
                <a:solidFill>
                  <a:schemeClr val="accent1">
                    <a:lumMod val="75000"/>
                  </a:schemeClr>
                </a:solidFill>
              </a:rPr>
              <a:t> </a:t>
            </a:r>
            <a:r>
              <a:rPr lang="en-US" altLang="zh-CN">
                <a:solidFill>
                  <a:schemeClr val="accent1">
                    <a:lumMod val="75000"/>
                  </a:schemeClr>
                </a:solidFill>
              </a:rPr>
              <a:t>,</a:t>
            </a:r>
            <a:r>
              <a:rPr lang="zh-CN" altLang="en-US">
                <a:solidFill>
                  <a:schemeClr val="accent1">
                    <a:lumMod val="75000"/>
                  </a:schemeClr>
                </a:solidFill>
              </a:rPr>
              <a:t> </a:t>
            </a:r>
            <a:r>
              <a:rPr lang="en-US" altLang="zh-CN">
                <a:solidFill>
                  <a:schemeClr val="accent1">
                    <a:lumMod val="75000"/>
                  </a:schemeClr>
                </a:solidFill>
              </a:rPr>
              <a:t>then there is </a:t>
            </a:r>
            <a:r>
              <a:rPr lang="en-US" altLang="zh-CN" b="1">
                <a:solidFill>
                  <a:schemeClr val="accent1">
                    <a:lumMod val="75000"/>
                  </a:schemeClr>
                </a:solidFill>
              </a:rPr>
              <a:t>no solution </a:t>
            </a:r>
            <a:r>
              <a:rPr lang="en-US" altLang="zh-CN">
                <a:solidFill>
                  <a:schemeClr val="accent1">
                    <a:lumMod val="75000"/>
                  </a:schemeClr>
                </a:solidFill>
              </a:rPr>
              <a:t>and the lines are </a:t>
            </a:r>
            <a:r>
              <a:rPr lang="en-US" altLang="zh-CN" b="1">
                <a:solidFill>
                  <a:schemeClr val="accent1">
                    <a:lumMod val="75000"/>
                  </a:schemeClr>
                </a:solidFill>
              </a:rPr>
              <a:t>parallel lines </a:t>
            </a:r>
            <a:r>
              <a:rPr lang="en-US" altLang="zh-CN">
                <a:solidFill>
                  <a:schemeClr val="accent1">
                    <a:lumMod val="75000"/>
                  </a:schemeClr>
                </a:solidFill>
              </a:rPr>
              <a:t>which have </a:t>
            </a:r>
            <a:r>
              <a:rPr lang="en-US" altLang="zh-CN" b="1">
                <a:solidFill>
                  <a:schemeClr val="accent1">
                    <a:lumMod val="75000"/>
                  </a:schemeClr>
                </a:solidFill>
              </a:rPr>
              <a:t>inconsistent pair of lines. </a:t>
            </a:r>
            <a:r>
              <a:rPr lang="zh-CN" altLang="en-US" b="1">
                <a:solidFill>
                  <a:schemeClr val="accent1">
                    <a:lumMod val="75000"/>
                  </a:schemeClr>
                </a:solidFill>
              </a:rPr>
              <a:t> </a:t>
            </a:r>
            <a:endParaRPr lang="en-US" altLang="zh-CN" b="1">
              <a:solidFill>
                <a:schemeClr val="accent1">
                  <a:lumMod val="75000"/>
                </a:schemeClr>
              </a:solidFill>
            </a:endParaRPr>
          </a:p>
          <a:p>
            <a:pPr marL="0" indent="0">
              <a:buNone/>
            </a:pPr>
            <a:r>
              <a:rPr lang="zh-CN" altLang="en-US" b="1">
                <a:solidFill>
                  <a:schemeClr val="accent1">
                    <a:lumMod val="75000"/>
                  </a:schemeClr>
                </a:solidFill>
              </a:rPr>
              <a:t> </a:t>
            </a:r>
            <a:endParaRPr lang="en-US" altLang="zh-CN" b="1">
              <a:solidFill>
                <a:schemeClr val="accent1">
                  <a:lumMod val="75000"/>
                </a:schemeClr>
              </a:solidFill>
            </a:endParaRPr>
          </a:p>
          <a:p>
            <a:pPr marL="0" indent="0">
              <a:buNone/>
            </a:pPr>
            <a:r>
              <a:rPr lang="zh-CN" altLang="en-US" b="1">
                <a:solidFill>
                  <a:schemeClr val="accent1">
                    <a:lumMod val="75000"/>
                  </a:schemeClr>
                </a:solidFill>
              </a:rPr>
              <a:t>***</a:t>
            </a:r>
            <a:r>
              <a:rPr lang="en-US" altLang="zh-CN" b="1">
                <a:solidFill>
                  <a:schemeClr val="accent1">
                    <a:lumMod val="75000"/>
                  </a:schemeClr>
                </a:solidFill>
              </a:rPr>
              <a:t>Note :</a:t>
            </a:r>
            <a:r>
              <a:rPr lang="zh-CN" altLang="en-US" b="1">
                <a:solidFill>
                  <a:schemeClr val="accent1">
                    <a:lumMod val="75000"/>
                  </a:schemeClr>
                </a:solidFill>
              </a:rPr>
              <a:t> </a:t>
            </a:r>
            <a:r>
              <a:rPr lang="en-US" altLang="zh-CN" b="1">
                <a:solidFill>
                  <a:schemeClr val="accent1">
                    <a:lumMod val="75000"/>
                  </a:schemeClr>
                </a:solidFill>
              </a:rPr>
              <a:t>one question is</a:t>
            </a:r>
            <a:r>
              <a:rPr lang="zh-CN" altLang="en-US" b="1">
                <a:solidFill>
                  <a:schemeClr val="accent1">
                    <a:lumMod val="75000"/>
                  </a:schemeClr>
                </a:solidFill>
              </a:rPr>
              <a:t> </a:t>
            </a:r>
            <a:r>
              <a:rPr lang="en-US" altLang="zh-CN" b="1">
                <a:solidFill>
                  <a:schemeClr val="accent1">
                    <a:lumMod val="75000"/>
                  </a:schemeClr>
                </a:solidFill>
              </a:rPr>
              <a:t>mostly asked from this.</a:t>
            </a:r>
            <a:r>
              <a:rPr lang="zh-CN" altLang="en-US" b="1">
                <a:solidFill>
                  <a:schemeClr val="accent1">
                    <a:lumMod val="75000"/>
                  </a:schemeClr>
                </a:solidFill>
              </a:rPr>
              <a:t> </a:t>
            </a:r>
            <a:endParaRPr lang="en-US" altLang="zh-CN">
              <a:solidFill>
                <a:schemeClr val="accent1">
                  <a:lumMod val="75000"/>
                </a:schemeClr>
              </a:solidFill>
            </a:endParaRPr>
          </a:p>
        </p:txBody>
      </p:sp>
    </p:spTree>
    <p:extLst>
      <p:ext uri="{BB962C8B-B14F-4D97-AF65-F5344CB8AC3E}">
        <p14:creationId xmlns:p14="http://schemas.microsoft.com/office/powerpoint/2010/main" val="3874236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Chapter 3  Pair of Linear Equations in Two Variables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Pair of Linear Equations in Two Variables </dc:title>
  <dc:creator>Pranav Semwal</dc:creator>
  <cp:lastModifiedBy>Pranav Semwal</cp:lastModifiedBy>
  <cp:revision>4</cp:revision>
  <dcterms:created xsi:type="dcterms:W3CDTF">2020-05-18T06:22:38Z</dcterms:created>
  <dcterms:modified xsi:type="dcterms:W3CDTF">2020-05-18T12:11:35Z</dcterms:modified>
</cp:coreProperties>
</file>